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0"/>
  </p:notesMasterIdLst>
  <p:sldIdLst>
    <p:sldId id="256" r:id="rId2"/>
    <p:sldId id="299" r:id="rId3"/>
    <p:sldId id="298" r:id="rId4"/>
    <p:sldId id="307" r:id="rId5"/>
    <p:sldId id="312" r:id="rId6"/>
    <p:sldId id="262" r:id="rId7"/>
    <p:sldId id="264" r:id="rId8"/>
    <p:sldId id="313" r:id="rId9"/>
    <p:sldId id="261" r:id="rId10"/>
    <p:sldId id="306" r:id="rId11"/>
    <p:sldId id="271" r:id="rId12"/>
    <p:sldId id="303" r:id="rId13"/>
    <p:sldId id="310" r:id="rId14"/>
    <p:sldId id="280" r:id="rId15"/>
    <p:sldId id="274" r:id="rId16"/>
    <p:sldId id="311" r:id="rId17"/>
    <p:sldId id="305" r:id="rId18"/>
    <p:sldId id="278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Exo 2" panose="020B0604020202020204" charset="0"/>
      <p:regular r:id="rId25"/>
      <p:bold r:id="rId26"/>
      <p:italic r:id="rId27"/>
      <p:boldItalic r:id="rId28"/>
    </p:embeddedFont>
    <p:embeddedFont>
      <p:font typeface="Fira Sans Extra Condensed Medium" panose="020B0604020202020204" charset="0"/>
      <p:regular r:id="rId29"/>
      <p:bold r:id="rId30"/>
      <p:italic r:id="rId31"/>
      <p:boldItalic r:id="rId32"/>
    </p:embeddedFont>
    <p:embeddedFont>
      <p:font typeface="Roboto Condensed" panose="020B0604020202020204" charset="0"/>
      <p:regular r:id="rId33"/>
      <p:bold r:id="rId34"/>
      <p:italic r:id="rId35"/>
      <p:boldItalic r:id="rId36"/>
    </p:embeddedFont>
    <p:embeddedFont>
      <p:font typeface="Roboto Condensed Light" panose="020B0604020202020204" charset="0"/>
      <p:regular r:id="rId37"/>
      <p:bold r:id="rId38"/>
      <p:italic r:id="rId39"/>
      <p:boldItalic r:id="rId40"/>
    </p:embeddedFont>
    <p:embeddedFont>
      <p:font typeface="Squada One" panose="020B0604020202020204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9CB452-D2A9-4BB0-BD27-A233E1C60346}">
  <a:tblStyle styleId="{349CB452-D2A9-4BB0-BD27-A233E1C603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345" autoAdjust="0"/>
    <p:restoredTop sz="94500" autoAdjust="0"/>
  </p:normalViewPr>
  <p:slideViewPr>
    <p:cSldViewPr snapToGrid="0">
      <p:cViewPr varScale="1">
        <p:scale>
          <a:sx n="119" d="100"/>
          <a:sy n="119" d="100"/>
        </p:scale>
        <p:origin x="120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137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419515fe0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419515fe0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784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8d3b44f0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8d3b44f0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689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419515fe0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419515fe0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46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941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221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091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510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02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7" r:id="rId6"/>
    <p:sldLayoutId id="2147483661" r:id="rId7"/>
    <p:sldLayoutId id="2147483663" r:id="rId8"/>
    <p:sldLayoutId id="2147483664" r:id="rId9"/>
    <p:sldLayoutId id="2147483667" r:id="rId10"/>
    <p:sldLayoutId id="2147483669" r:id="rId11"/>
    <p:sldLayoutId id="214748367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3670680" y="2933522"/>
            <a:ext cx="5473319" cy="7077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Building IoT Security</a:t>
            </a:r>
            <a:endParaRPr sz="1800" dirty="0"/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2017724" y="195942"/>
            <a:ext cx="6886800" cy="10859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The MAHIVE Project</a:t>
            </a:r>
            <a:endParaRPr dirty="0">
              <a:solidFill>
                <a:srgbClr val="434343"/>
              </a:solidFill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" name="Table 135">
            <a:extLst>
              <a:ext uri="{FF2B5EF4-FFF2-40B4-BE49-F238E27FC236}">
                <a16:creationId xmlns:a16="http://schemas.microsoft.com/office/drawing/2014/main" id="{8A80405D-1D6D-46A7-9FC7-30BA3D80C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90190"/>
              </p:ext>
            </p:extLst>
          </p:nvPr>
        </p:nvGraphicFramePr>
        <p:xfrm>
          <a:off x="286305" y="1175657"/>
          <a:ext cx="8612764" cy="3429002"/>
        </p:xfrm>
        <a:graphic>
          <a:graphicData uri="http://schemas.openxmlformats.org/drawingml/2006/table">
            <a:tbl>
              <a:tblPr/>
              <a:tblGrid>
                <a:gridCol w="906348">
                  <a:extLst>
                    <a:ext uri="{9D8B030D-6E8A-4147-A177-3AD203B41FA5}">
                      <a16:colId xmlns:a16="http://schemas.microsoft.com/office/drawing/2014/main" val="2478541679"/>
                    </a:ext>
                  </a:extLst>
                </a:gridCol>
                <a:gridCol w="1513849">
                  <a:extLst>
                    <a:ext uri="{9D8B030D-6E8A-4147-A177-3AD203B41FA5}">
                      <a16:colId xmlns:a16="http://schemas.microsoft.com/office/drawing/2014/main" val="1910681552"/>
                    </a:ext>
                  </a:extLst>
                </a:gridCol>
                <a:gridCol w="448276">
                  <a:extLst>
                    <a:ext uri="{9D8B030D-6E8A-4147-A177-3AD203B41FA5}">
                      <a16:colId xmlns:a16="http://schemas.microsoft.com/office/drawing/2014/main" val="1811982698"/>
                    </a:ext>
                  </a:extLst>
                </a:gridCol>
                <a:gridCol w="649141">
                  <a:extLst>
                    <a:ext uri="{9D8B030D-6E8A-4147-A177-3AD203B41FA5}">
                      <a16:colId xmlns:a16="http://schemas.microsoft.com/office/drawing/2014/main" val="2550816041"/>
                    </a:ext>
                  </a:extLst>
                </a:gridCol>
                <a:gridCol w="698133">
                  <a:extLst>
                    <a:ext uri="{9D8B030D-6E8A-4147-A177-3AD203B41FA5}">
                      <a16:colId xmlns:a16="http://schemas.microsoft.com/office/drawing/2014/main" val="1383000217"/>
                    </a:ext>
                  </a:extLst>
                </a:gridCol>
                <a:gridCol w="698133">
                  <a:extLst>
                    <a:ext uri="{9D8B030D-6E8A-4147-A177-3AD203B41FA5}">
                      <a16:colId xmlns:a16="http://schemas.microsoft.com/office/drawing/2014/main" val="3157456778"/>
                    </a:ext>
                  </a:extLst>
                </a:gridCol>
                <a:gridCol w="587902">
                  <a:extLst>
                    <a:ext uri="{9D8B030D-6E8A-4147-A177-3AD203B41FA5}">
                      <a16:colId xmlns:a16="http://schemas.microsoft.com/office/drawing/2014/main" val="1537103812"/>
                    </a:ext>
                  </a:extLst>
                </a:gridCol>
                <a:gridCol w="587902">
                  <a:extLst>
                    <a:ext uri="{9D8B030D-6E8A-4147-A177-3AD203B41FA5}">
                      <a16:colId xmlns:a16="http://schemas.microsoft.com/office/drawing/2014/main" val="1410615997"/>
                    </a:ext>
                  </a:extLst>
                </a:gridCol>
                <a:gridCol w="587902">
                  <a:extLst>
                    <a:ext uri="{9D8B030D-6E8A-4147-A177-3AD203B41FA5}">
                      <a16:colId xmlns:a16="http://schemas.microsoft.com/office/drawing/2014/main" val="1656120290"/>
                    </a:ext>
                  </a:extLst>
                </a:gridCol>
                <a:gridCol w="734877">
                  <a:extLst>
                    <a:ext uri="{9D8B030D-6E8A-4147-A177-3AD203B41FA5}">
                      <a16:colId xmlns:a16="http://schemas.microsoft.com/office/drawing/2014/main" val="410661585"/>
                    </a:ext>
                  </a:extLst>
                </a:gridCol>
                <a:gridCol w="612399">
                  <a:extLst>
                    <a:ext uri="{9D8B030D-6E8A-4147-A177-3AD203B41FA5}">
                      <a16:colId xmlns:a16="http://schemas.microsoft.com/office/drawing/2014/main" val="2150993918"/>
                    </a:ext>
                  </a:extLst>
                </a:gridCol>
                <a:gridCol w="587902">
                  <a:extLst>
                    <a:ext uri="{9D8B030D-6E8A-4147-A177-3AD203B41FA5}">
                      <a16:colId xmlns:a16="http://schemas.microsoft.com/office/drawing/2014/main" val="1144919623"/>
                    </a:ext>
                  </a:extLst>
                </a:gridCol>
              </a:tblGrid>
              <a:tr h="184835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9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Indented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Bill of Materials (BOM)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Manufacturing Plan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562917"/>
                  </a:ext>
                </a:extLst>
              </a:tr>
              <a:tr h="4652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 No. or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Assy No.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Quantity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Make or Buy?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 (or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Fabrication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Location)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Fabrication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Technique (if appl.)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the Drawing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Avail.?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the Material Avail.?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Who will lead (Name)?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 Completion Date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 Cost ($)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Extended Cost ($)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82878"/>
                  </a:ext>
                </a:extLst>
              </a:tr>
              <a:tr h="184835"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216267"/>
                  </a:ext>
                </a:extLst>
              </a:tr>
              <a:tr h="1848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Hub device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Raspberry Pi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Amazon.com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Tristan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1-Feb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$38.98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$38.98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6096598"/>
                  </a:ext>
                </a:extLst>
              </a:tr>
              <a:tr h="1848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 1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Amazon.com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$6.50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$6.50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957685"/>
                  </a:ext>
                </a:extLst>
              </a:tr>
              <a:tr h="1848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 2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 card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Amazon.com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$5.79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$5.79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444268"/>
                  </a:ext>
                </a:extLst>
              </a:tr>
              <a:tr h="1848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 3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adapter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Amazon.com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$8.57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$8.57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1613591"/>
                  </a:ext>
                </a:extLst>
              </a:tr>
              <a:tr h="1848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Sensor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Esp32 DevkitC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Amazon.com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Jared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1-Apr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$7.33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$14.65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790120"/>
                  </a:ext>
                </a:extLst>
              </a:tr>
              <a:tr h="1848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 4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Battery Pack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Amazon.com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$10.00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$19.99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2088005"/>
                  </a:ext>
                </a:extLst>
              </a:tr>
              <a:tr h="1848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 5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Door Sensor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Adafruit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$3.95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$3.95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900989"/>
                  </a:ext>
                </a:extLst>
              </a:tr>
              <a:tr h="46527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 6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 Switch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Moscow Building Supply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$4.10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$4.10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096916"/>
                  </a:ext>
                </a:extLst>
              </a:tr>
              <a:tr h="1848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 7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Breadboard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Amazon.com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$2.00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$4.00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7446070"/>
                  </a:ext>
                </a:extLst>
              </a:tr>
              <a:tr h="3250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Insert more lines as needed…</a:t>
                      </a: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3581230"/>
                  </a:ext>
                </a:extLst>
              </a:tr>
              <a:tr h="325054"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BOM Cost</a:t>
                      </a:r>
                    </a:p>
                  </a:txBody>
                  <a:tcPr marL="6350" marR="6350" marT="6350" marB="3810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$106.53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9438264"/>
                  </a:ext>
                </a:extLst>
              </a:tr>
            </a:tbl>
          </a:graphicData>
        </a:graphic>
      </p:graphicFrame>
      <p:sp>
        <p:nvSpPr>
          <p:cNvPr id="62" name="Google Shape;312;p39">
            <a:extLst>
              <a:ext uri="{FF2B5EF4-FFF2-40B4-BE49-F238E27FC236}">
                <a16:creationId xmlns:a16="http://schemas.microsoft.com/office/drawing/2014/main" id="{E25EB190-AFEE-4E95-9CC4-F226F1FC555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359229" y="0"/>
            <a:ext cx="8612764" cy="9487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400" dirty="0"/>
              <a:t>Costs and Budget 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594474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 txBox="1">
            <a:spLocks noGrp="1"/>
          </p:cNvSpPr>
          <p:nvPr>
            <p:ph type="title" idx="2"/>
          </p:nvPr>
        </p:nvSpPr>
        <p:spPr>
          <a:xfrm flipH="1">
            <a:off x="506186" y="251940"/>
            <a:ext cx="8523514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/>
              <a:t>Project Progress to Date</a:t>
            </a:r>
            <a:endParaRPr sz="5400" dirty="0"/>
          </a:p>
        </p:txBody>
      </p:sp>
      <p:cxnSp>
        <p:nvCxnSpPr>
          <p:cNvPr id="398" name="Google Shape;398;p43"/>
          <p:cNvCxnSpPr/>
          <p:nvPr/>
        </p:nvCxnSpPr>
        <p:spPr>
          <a:xfrm>
            <a:off x="506186" y="11377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43"/>
          <p:cNvSpPr txBox="1">
            <a:spLocks noGrp="1"/>
          </p:cNvSpPr>
          <p:nvPr>
            <p:ph type="subTitle" idx="1"/>
          </p:nvPr>
        </p:nvSpPr>
        <p:spPr>
          <a:xfrm>
            <a:off x="506186" y="1453246"/>
            <a:ext cx="3331027" cy="3438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800" dirty="0"/>
              <a:t>Decided on hardware to use</a:t>
            </a:r>
          </a:p>
          <a:p>
            <a:pPr lvl="1" algn="l"/>
            <a:r>
              <a:rPr lang="en-US" sz="1800" dirty="0"/>
              <a:t>Hub Device: Raspberry Pi 3</a:t>
            </a:r>
          </a:p>
          <a:p>
            <a:pPr lvl="1" algn="l"/>
            <a:r>
              <a:rPr lang="en-US" sz="1800" dirty="0"/>
              <a:t>Leaf devices: ESP32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Ordered Parts/Devices</a:t>
            </a:r>
          </a:p>
          <a:p>
            <a:pPr lvl="1" algn="l"/>
            <a:r>
              <a:rPr lang="en-US" sz="1800" dirty="0"/>
              <a:t>ESP32</a:t>
            </a:r>
          </a:p>
          <a:p>
            <a:pPr lvl="1" algn="l"/>
            <a:r>
              <a:rPr lang="en-US" sz="1800" dirty="0"/>
              <a:t>Raspberry Pi</a:t>
            </a:r>
          </a:p>
          <a:p>
            <a:pPr lvl="1" algn="l"/>
            <a:r>
              <a:rPr lang="en-US" sz="1800" dirty="0"/>
              <a:t>Sensors/switches</a:t>
            </a:r>
          </a:p>
          <a:p>
            <a:pPr lvl="1" algn="l"/>
            <a:r>
              <a:rPr lang="en-US" sz="1800" dirty="0"/>
              <a:t>Breadboards, wires, etc.</a:t>
            </a:r>
          </a:p>
          <a:p>
            <a:pPr lvl="1" algn="l"/>
            <a:r>
              <a:rPr lang="en-US" sz="1800" dirty="0"/>
              <a:t>Battery Packs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34479" y="24520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Project Progress</a:t>
            </a:r>
            <a:endParaRPr dirty="0"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3372667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CFDD41BD-3E0B-460F-AFCA-CECA9AA42E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7575" y="1649188"/>
            <a:ext cx="4224900" cy="2916471"/>
          </a:xfrm>
        </p:spPr>
        <p:txBody>
          <a:bodyPr/>
          <a:lstStyle/>
          <a:p>
            <a:r>
              <a:rPr lang="en-US" sz="1800" dirty="0"/>
              <a:t>ESP32: flashed with Amazon FreeRTOS, running Greengrass Connectivity Demo</a:t>
            </a:r>
          </a:p>
          <a:p>
            <a:pPr lvl="1"/>
            <a:r>
              <a:rPr lang="en-US" sz="1800" dirty="0"/>
              <a:t>Discovers local hub device</a:t>
            </a:r>
          </a:p>
          <a:p>
            <a:pPr lvl="1"/>
            <a:r>
              <a:rPr lang="en-US" sz="1800" dirty="0"/>
              <a:t>Authenticates on AWS</a:t>
            </a:r>
          </a:p>
          <a:p>
            <a:pPr lvl="1"/>
            <a:r>
              <a:rPr lang="en-US" sz="1800" dirty="0"/>
              <a:t>Sends MQTT message to AWS cloud via hub device</a:t>
            </a:r>
            <a:endParaRPr lang="en-NZ" sz="1800" dirty="0"/>
          </a:p>
          <a:p>
            <a:r>
              <a:rPr lang="en-NZ" sz="1800" dirty="0"/>
              <a:t>Raspberry Pi</a:t>
            </a:r>
            <a:endParaRPr lang="en-US" sz="1800" dirty="0"/>
          </a:p>
          <a:p>
            <a:pPr lvl="1"/>
            <a:r>
              <a:rPr lang="en-NZ" sz="1800" dirty="0"/>
              <a:t>Running Greengrass Core software</a:t>
            </a:r>
          </a:p>
          <a:p>
            <a:pPr lvl="1"/>
            <a:r>
              <a:rPr lang="en-NZ" sz="1800" dirty="0"/>
              <a:t>Deployed as hub device with potential for C/Python lambda functions</a:t>
            </a:r>
          </a:p>
          <a:p>
            <a:pPr lvl="1"/>
            <a:r>
              <a:rPr lang="en-NZ" sz="1800" dirty="0"/>
              <a:t>Communicates directly with AWS cloud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25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0"/>
          <p:cNvSpPr txBox="1">
            <a:spLocks noGrp="1"/>
          </p:cNvSpPr>
          <p:nvPr>
            <p:ph type="ctrTitle"/>
          </p:nvPr>
        </p:nvSpPr>
        <p:spPr>
          <a:xfrm flipH="1">
            <a:off x="3151414" y="-35700"/>
            <a:ext cx="5502729" cy="11133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Potential Future Work</a:t>
            </a:r>
            <a:endParaRPr dirty="0"/>
          </a:p>
        </p:txBody>
      </p:sp>
      <p:cxnSp>
        <p:nvCxnSpPr>
          <p:cNvPr id="567" name="Google Shape;567;p50"/>
          <p:cNvCxnSpPr/>
          <p:nvPr/>
        </p:nvCxnSpPr>
        <p:spPr>
          <a:xfrm>
            <a:off x="1415200" y="27609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8" name="Google Shape;568;p50"/>
          <p:cNvSpPr txBox="1">
            <a:spLocks noGrp="1"/>
          </p:cNvSpPr>
          <p:nvPr>
            <p:ph type="subTitle" idx="1"/>
          </p:nvPr>
        </p:nvSpPr>
        <p:spPr>
          <a:xfrm>
            <a:off x="2702859" y="1404257"/>
            <a:ext cx="6441127" cy="3200846"/>
          </a:xfrm>
          <a:prstGeom prst="rect">
            <a:avLst/>
          </a:prstGeom>
          <a:solidFill>
            <a:schemeClr val="tx2">
              <a:alpha val="25000"/>
            </a:schemeClr>
          </a:solidFill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Implement sensors on individual IoT devices, rather than having them wired directly to the hub device</a:t>
            </a: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Utilize Amazon FreeRTOS on edge device(s) in conjunction with AWS Greengrass Core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Robust data storage destination for sensor data</a:t>
            </a: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Outside of this project’s scope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Evaluate whether to continue with use of AWS platform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 dirty="0"/>
              <a:t>May desire to limit dependence on Amazon, especially in educational context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 dirty="0"/>
              <a:t>May be complicated to build up from scratch</a:t>
            </a:r>
          </a:p>
        </p:txBody>
      </p:sp>
    </p:spTree>
    <p:extLst>
      <p:ext uri="{BB962C8B-B14F-4D97-AF65-F5344CB8AC3E}">
        <p14:creationId xmlns:p14="http://schemas.microsoft.com/office/powerpoint/2010/main" val="498747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2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721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/>
              <a:t>Does anyone have any questions?</a:t>
            </a:r>
            <a:endParaRPr sz="2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06" name="Google Shape;606;p52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</a:t>
            </a:r>
            <a:r>
              <a:rPr lang="en-US" dirty="0"/>
              <a:t>YOU</a:t>
            </a:r>
            <a:endParaRPr dirty="0"/>
          </a:p>
        </p:txBody>
      </p:sp>
      <p:cxnSp>
        <p:nvCxnSpPr>
          <p:cNvPr id="620" name="Google Shape;620;p52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46"/>
          <p:cNvPicPr preferRelativeResize="0"/>
          <p:nvPr/>
        </p:nvPicPr>
        <p:blipFill rotWithShape="1">
          <a:blip r:embed="rId3">
            <a:alphaModFix/>
          </a:blip>
          <a:srcRect t="12341" b="3127"/>
          <a:stretch/>
        </p:blipFill>
        <p:spPr>
          <a:xfrm>
            <a:off x="0" y="0"/>
            <a:ext cx="9144000" cy="5143500"/>
          </a:xfrm>
          <a:prstGeom prst="snip2DiagRect">
            <a:avLst>
              <a:gd name="adj1" fmla="val 0"/>
              <a:gd name="adj2" fmla="val 0"/>
            </a:avLst>
          </a:prstGeom>
          <a:noFill/>
          <a:ln>
            <a:noFill/>
          </a:ln>
        </p:spPr>
      </p:pic>
      <p:sp>
        <p:nvSpPr>
          <p:cNvPr id="432" name="Google Shape;432;p46"/>
          <p:cNvSpPr txBox="1">
            <a:spLocks noGrp="1"/>
          </p:cNvSpPr>
          <p:nvPr>
            <p:ph type="ctrTitle"/>
          </p:nvPr>
        </p:nvSpPr>
        <p:spPr>
          <a:xfrm flipH="1">
            <a:off x="1536429" y="1101086"/>
            <a:ext cx="64809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lt1"/>
                </a:solidFill>
              </a:rPr>
              <a:t>Thank You</a:t>
            </a:r>
            <a:endParaRPr sz="9600" dirty="0">
              <a:solidFill>
                <a:schemeClr val="lt1"/>
              </a:solidFill>
            </a:endParaRPr>
          </a:p>
        </p:txBody>
      </p:sp>
      <p:cxnSp>
        <p:nvCxnSpPr>
          <p:cNvPr id="433" name="Google Shape;433;p46"/>
          <p:cNvCxnSpPr/>
          <p:nvPr/>
        </p:nvCxnSpPr>
        <p:spPr>
          <a:xfrm rot="10800000">
            <a:off x="0" y="1116065"/>
            <a:ext cx="2468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" name="Google Shape;434;p46"/>
          <p:cNvCxnSpPr/>
          <p:nvPr/>
        </p:nvCxnSpPr>
        <p:spPr>
          <a:xfrm rot="10800000">
            <a:off x="4396200" y="3061822"/>
            <a:ext cx="4747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7249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7"/>
          <p:cNvSpPr txBox="1">
            <a:spLocks noGrp="1"/>
          </p:cNvSpPr>
          <p:nvPr>
            <p:ph type="ctrTitle"/>
          </p:nvPr>
        </p:nvSpPr>
        <p:spPr>
          <a:xfrm flipH="1">
            <a:off x="228028" y="149005"/>
            <a:ext cx="6753897" cy="10065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Remaining Project Schedule</a:t>
            </a:r>
            <a:endParaRPr dirty="0"/>
          </a:p>
        </p:txBody>
      </p:sp>
      <p:cxnSp>
        <p:nvCxnSpPr>
          <p:cNvPr id="441" name="Google Shape;441;p47"/>
          <p:cNvCxnSpPr/>
          <p:nvPr/>
        </p:nvCxnSpPr>
        <p:spPr>
          <a:xfrm>
            <a:off x="6276875" y="27609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2" name="Google Shape;442;p47"/>
          <p:cNvSpPr txBox="1">
            <a:spLocks noGrp="1"/>
          </p:cNvSpPr>
          <p:nvPr>
            <p:ph type="subTitle" idx="1"/>
          </p:nvPr>
        </p:nvSpPr>
        <p:spPr>
          <a:xfrm>
            <a:off x="506197" y="1453243"/>
            <a:ext cx="5979032" cy="3541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/>
              <a:t>After Spring Break: FreeRTOS modified sufficiently to utilize sensors on ESP32</a:t>
            </a:r>
          </a:p>
          <a:p>
            <a:r>
              <a:rPr lang="en-US" sz="2000" dirty="0"/>
              <a:t>End of March: Full working sensor relaying data in proper format to cloud, able to display on computer</a:t>
            </a:r>
          </a:p>
          <a:p>
            <a:r>
              <a:rPr lang="en-US" sz="2000" dirty="0"/>
              <a:t>Early April: Print Poster for project</a:t>
            </a:r>
          </a:p>
          <a:p>
            <a:r>
              <a:rPr lang="en-US" sz="2000" dirty="0"/>
              <a:t>End of April: Demo setup with 2X ESP32 door/light sensors, Pi hub, computer, etc. Finished &amp; ready for expo</a:t>
            </a:r>
            <a:endParaRPr lang="en-NZ" sz="2000" dirty="0"/>
          </a:p>
        </p:txBody>
      </p:sp>
    </p:spTree>
    <p:extLst>
      <p:ext uri="{BB962C8B-B14F-4D97-AF65-F5344CB8AC3E}">
        <p14:creationId xmlns:p14="http://schemas.microsoft.com/office/powerpoint/2010/main" val="299867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0"/>
          <p:cNvSpPr txBox="1">
            <a:spLocks noGrp="1"/>
          </p:cNvSpPr>
          <p:nvPr>
            <p:ph type="ctrTitle"/>
          </p:nvPr>
        </p:nvSpPr>
        <p:spPr>
          <a:xfrm flipH="1">
            <a:off x="3151414" y="-35700"/>
            <a:ext cx="5502729" cy="11133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Potential Decisions</a:t>
            </a:r>
            <a:endParaRPr dirty="0"/>
          </a:p>
        </p:txBody>
      </p:sp>
      <p:cxnSp>
        <p:nvCxnSpPr>
          <p:cNvPr id="567" name="Google Shape;567;p50"/>
          <p:cNvCxnSpPr/>
          <p:nvPr/>
        </p:nvCxnSpPr>
        <p:spPr>
          <a:xfrm>
            <a:off x="1415200" y="27609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8" name="Google Shape;568;p50"/>
          <p:cNvSpPr txBox="1">
            <a:spLocks noGrp="1"/>
          </p:cNvSpPr>
          <p:nvPr>
            <p:ph type="subTitle" idx="1"/>
          </p:nvPr>
        </p:nvSpPr>
        <p:spPr>
          <a:xfrm>
            <a:off x="2668871" y="1404257"/>
            <a:ext cx="6475115" cy="36086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/>
              <a:t>Possibility that learning/modifying FreeRTOS is too complicated/time consuming for scope of this project</a:t>
            </a:r>
          </a:p>
          <a:p>
            <a:pPr lvl="1"/>
            <a:r>
              <a:rPr lang="en-US" sz="1800" dirty="0"/>
              <a:t>Could modify demo project for sake of proof-of-concept</a:t>
            </a:r>
          </a:p>
          <a:p>
            <a:r>
              <a:rPr lang="en-US" sz="1800" dirty="0"/>
              <a:t>Decision may have to be made between power consumption and reliability of sensors</a:t>
            </a:r>
          </a:p>
          <a:p>
            <a:pPr lvl="1"/>
            <a:r>
              <a:rPr lang="en-US" sz="1800" dirty="0"/>
              <a:t>Sensor reliability more important</a:t>
            </a:r>
          </a:p>
          <a:p>
            <a:pPr lvl="1"/>
            <a:r>
              <a:rPr lang="en-US" sz="1800" dirty="0"/>
              <a:t>If interrupts cannot be used, can implement polling and wall power instead</a:t>
            </a:r>
          </a:p>
          <a:p>
            <a:r>
              <a:rPr lang="en-US" sz="1800" dirty="0"/>
              <a:t>May run into issues </a:t>
            </a:r>
            <a:r>
              <a:rPr lang="en-US" sz="1800" dirty="0" err="1"/>
              <a:t>formating</a:t>
            </a:r>
            <a:r>
              <a:rPr lang="en-US" sz="1800" dirty="0"/>
              <a:t> sensor data into TRDF format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6;p28">
            <a:extLst>
              <a:ext uri="{FF2B5EF4-FFF2-40B4-BE49-F238E27FC236}">
                <a16:creationId xmlns:a16="http://schemas.microsoft.com/office/drawing/2014/main" id="{693F9F64-528C-47BB-85E8-F1BA9B7F89CB}"/>
              </a:ext>
            </a:extLst>
          </p:cNvPr>
          <p:cNvSpPr txBox="1">
            <a:spLocks/>
          </p:cNvSpPr>
          <p:nvPr/>
        </p:nvSpPr>
        <p:spPr>
          <a:xfrm>
            <a:off x="1" y="1407524"/>
            <a:ext cx="4572000" cy="3494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-457200">
              <a:buFont typeface="Arial" panose="020B0604020202020204" pitchFamily="34" charset="0"/>
              <a:buChar char="•"/>
            </a:pPr>
            <a:r>
              <a:rPr lang="en-US" sz="2000" dirty="0"/>
              <a:t>Correlate physical and digital events for total security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NZ" sz="2000" dirty="0"/>
              <a:t>Focus on individual sensors which perform initial data collection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en-NZ" sz="2000" dirty="0"/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NZ" sz="2000" dirty="0"/>
              <a:t>Hub device to relay sensor information to MAHIVE server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en-NZ" sz="2000" dirty="0"/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NZ" sz="2000" dirty="0"/>
              <a:t>Modular system that can adapt to many situations or buildings</a:t>
            </a:r>
          </a:p>
        </p:txBody>
      </p:sp>
      <p:sp>
        <p:nvSpPr>
          <p:cNvPr id="13" name="Google Shape;137;p28">
            <a:extLst>
              <a:ext uri="{FF2B5EF4-FFF2-40B4-BE49-F238E27FC236}">
                <a16:creationId xmlns:a16="http://schemas.microsoft.com/office/drawing/2014/main" id="{350584FF-2195-4D85-9415-AA844BFA366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49922"/>
            <a:ext cx="5410210" cy="10653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rgbClr val="434343"/>
                </a:solidFill>
              </a:rPr>
              <a:t>The Project</a:t>
            </a:r>
            <a:endParaRPr dirty="0">
              <a:solidFill>
                <a:srgbClr val="434343"/>
              </a:solidFill>
            </a:endParaRPr>
          </a:p>
        </p:txBody>
      </p:sp>
      <p:cxnSp>
        <p:nvCxnSpPr>
          <p:cNvPr id="14" name="Google Shape;138;p28">
            <a:extLst>
              <a:ext uri="{FF2B5EF4-FFF2-40B4-BE49-F238E27FC236}">
                <a16:creationId xmlns:a16="http://schemas.microsoft.com/office/drawing/2014/main" id="{E7BD0A30-7F07-4363-9341-86FD0AD7CFB4}"/>
              </a:ext>
            </a:extLst>
          </p:cNvPr>
          <p:cNvCxnSpPr/>
          <p:nvPr/>
        </p:nvCxnSpPr>
        <p:spPr>
          <a:xfrm>
            <a:off x="0" y="1136434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09716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4572000" y="1649215"/>
            <a:ext cx="4316195" cy="30568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indent="-457200" algn="l">
              <a:buFont typeface="Arial" panose="020B0604020202020204" pitchFamily="34" charset="0"/>
              <a:buChar char="•"/>
            </a:pPr>
            <a:r>
              <a:rPr lang="en-US" sz="2000" dirty="0"/>
              <a:t>Authenticate to a cloud-based server using asymmetric encryption </a:t>
            </a:r>
          </a:p>
          <a:p>
            <a:pPr indent="-4572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457200" algn="l">
              <a:buFont typeface="Arial" panose="020B0604020202020204" pitchFamily="34" charset="0"/>
              <a:buChar char="•"/>
            </a:pPr>
            <a:r>
              <a:rPr lang="en-NZ" sz="2000" dirty="0"/>
              <a:t>Establish encrypted communication</a:t>
            </a:r>
          </a:p>
          <a:p>
            <a:pPr indent="-457200" algn="l">
              <a:buFont typeface="Arial" panose="020B0604020202020204" pitchFamily="34" charset="0"/>
              <a:buChar char="•"/>
            </a:pPr>
            <a:endParaRPr lang="en-NZ" sz="2000" dirty="0"/>
          </a:p>
          <a:p>
            <a:pPr indent="-457200" algn="l">
              <a:buFont typeface="Arial" panose="020B0604020202020204" pitchFamily="34" charset="0"/>
              <a:buChar char="•"/>
            </a:pPr>
            <a:r>
              <a:rPr lang="en-NZ" sz="2000" dirty="0"/>
              <a:t>Use JSON or </a:t>
            </a:r>
            <a:r>
              <a:rPr lang="en-US" sz="2000" dirty="0"/>
              <a:t>TRDF to encode and send data</a:t>
            </a:r>
          </a:p>
          <a:p>
            <a:pPr indent="-457200" algn="l">
              <a:buFont typeface="Arial" panose="020B0604020202020204" pitchFamily="34" charset="0"/>
              <a:buChar char="•"/>
            </a:pPr>
            <a:endParaRPr lang="en-NZ" sz="2000" dirty="0"/>
          </a:p>
          <a:p>
            <a:pPr indent="-457200" algn="l">
              <a:buFont typeface="Arial" panose="020B0604020202020204" pitchFamily="34" charset="0"/>
              <a:buChar char="•"/>
            </a:pPr>
            <a:r>
              <a:rPr lang="en-NZ" sz="2000" dirty="0"/>
              <a:t>Prove this concept is viable</a:t>
            </a:r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3717462" y="291614"/>
            <a:ext cx="5410210" cy="10653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Project Objective</a:t>
            </a:r>
            <a:endParaRPr dirty="0">
              <a:solidFill>
                <a:srgbClr val="434343"/>
              </a:solidFill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069485" y="1356916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8">
            <a:extLst>
              <a:ext uri="{FF2B5EF4-FFF2-40B4-BE49-F238E27FC236}">
                <a16:creationId xmlns:a16="http://schemas.microsoft.com/office/drawing/2014/main" id="{36ACAC73-D57F-4387-B401-AF3E357E0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05" y="1649216"/>
            <a:ext cx="4110718" cy="305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027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>
            <a:spLocks noGrp="1"/>
          </p:cNvSpPr>
          <p:nvPr>
            <p:ph type="ctrTitle"/>
          </p:nvPr>
        </p:nvSpPr>
        <p:spPr>
          <a:xfrm flipH="1">
            <a:off x="2754543" y="103528"/>
            <a:ext cx="6173797" cy="802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Value</a:t>
            </a:r>
            <a:endParaRPr dirty="0"/>
          </a:p>
        </p:txBody>
      </p:sp>
      <p:cxnSp>
        <p:nvCxnSpPr>
          <p:cNvPr id="314" name="Google Shape;314;p39"/>
          <p:cNvCxnSpPr/>
          <p:nvPr/>
        </p:nvCxnSpPr>
        <p:spPr>
          <a:xfrm>
            <a:off x="7583400" y="898642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5" name="Google Shape;315;p39"/>
          <p:cNvSpPr txBox="1">
            <a:spLocks noGrp="1"/>
          </p:cNvSpPr>
          <p:nvPr>
            <p:ph type="subTitle" idx="1"/>
          </p:nvPr>
        </p:nvSpPr>
        <p:spPr>
          <a:xfrm>
            <a:off x="646981" y="1035170"/>
            <a:ext cx="8393502" cy="4004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indent="0"/>
            <a:r>
              <a:rPr lang="en-US" sz="2400" b="1" dirty="0"/>
              <a:t>Track both cyber and physical threats at the same time</a:t>
            </a:r>
          </a:p>
          <a:p>
            <a:pPr marL="0" indent="0"/>
            <a:endParaRPr lang="en-US" sz="2400" b="1" dirty="0"/>
          </a:p>
          <a:p>
            <a:pPr marL="0" indent="0"/>
            <a:r>
              <a:rPr lang="en-US" sz="2400" b="1" dirty="0"/>
              <a:t>Easily scalable</a:t>
            </a:r>
          </a:p>
          <a:p>
            <a:pPr marL="0" indent="0"/>
            <a:endParaRPr lang="en-US" sz="2400" b="1" dirty="0"/>
          </a:p>
          <a:p>
            <a:pPr marL="0" indent="0"/>
            <a:r>
              <a:rPr lang="en-US" sz="2400" b="1" dirty="0"/>
              <a:t>Easy to integrate into already existing environments</a:t>
            </a:r>
          </a:p>
          <a:p>
            <a:pPr marL="0" indent="0"/>
            <a:endParaRPr lang="en-US" sz="2400" b="1" dirty="0"/>
          </a:p>
          <a:p>
            <a:pPr marL="0" indent="0"/>
            <a:endParaRPr lang="en-US" sz="24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811968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>
            <a:spLocks noGrp="1"/>
          </p:cNvSpPr>
          <p:nvPr>
            <p:ph type="ctrTitle"/>
          </p:nvPr>
        </p:nvSpPr>
        <p:spPr>
          <a:xfrm flipH="1">
            <a:off x="1323474" y="103528"/>
            <a:ext cx="7604866" cy="802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Expanded Value Proposition</a:t>
            </a:r>
            <a:endParaRPr dirty="0"/>
          </a:p>
        </p:txBody>
      </p:sp>
      <p:cxnSp>
        <p:nvCxnSpPr>
          <p:cNvPr id="314" name="Google Shape;314;p39"/>
          <p:cNvCxnSpPr/>
          <p:nvPr/>
        </p:nvCxnSpPr>
        <p:spPr>
          <a:xfrm>
            <a:off x="7583400" y="898642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5" name="Google Shape;315;p39"/>
          <p:cNvSpPr txBox="1">
            <a:spLocks noGrp="1"/>
          </p:cNvSpPr>
          <p:nvPr>
            <p:ph type="subTitle" idx="1"/>
          </p:nvPr>
        </p:nvSpPr>
        <p:spPr>
          <a:xfrm>
            <a:off x="646981" y="1089211"/>
            <a:ext cx="8393502" cy="3616375"/>
          </a:xfrm>
          <a:prstGeom prst="rect">
            <a:avLst/>
          </a:prstGeom>
          <a:solidFill>
            <a:schemeClr val="tx2">
              <a:alpha val="25000"/>
            </a:schemeClr>
          </a:solidFill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Hacking ever-increasing threat; industry needs way to defend itself physically and digitally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Merge cyberphysical and cybersecurity solutions into one platform; correlate physical and digital events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Team TBD task: create hub controller to link IoT devices, consolidate reports into a JSON/RDF format, encrypt, securely send using advanced authentication and encryption</a:t>
            </a:r>
          </a:p>
          <a:p>
            <a:pPr marL="0" indent="0"/>
            <a:endParaRPr lang="en-US" sz="24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293902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4813539" y="114323"/>
            <a:ext cx="4330460" cy="14532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Customers</a:t>
            </a:r>
            <a:endParaRPr sz="5400" dirty="0"/>
          </a:p>
        </p:txBody>
      </p:sp>
      <p:cxnSp>
        <p:nvCxnSpPr>
          <p:cNvPr id="217" name="Google Shape;217;p34"/>
          <p:cNvCxnSpPr/>
          <p:nvPr/>
        </p:nvCxnSpPr>
        <p:spPr>
          <a:xfrm>
            <a:off x="7578300" y="1415829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4FB5FB99-2666-43CB-920E-89B8252706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8579" y="1500998"/>
            <a:ext cx="5235640" cy="3066183"/>
          </a:xfrm>
        </p:spPr>
        <p:txBody>
          <a:bodyPr/>
          <a:lstStyle/>
          <a:p>
            <a:endParaRPr lang="en-US" sz="2400" dirty="0"/>
          </a:p>
          <a:p>
            <a:r>
              <a:rPr lang="en-US" sz="2400" b="1" dirty="0"/>
              <a:t>Who can use this?</a:t>
            </a:r>
          </a:p>
          <a:p>
            <a:endParaRPr lang="en-US" sz="2400" dirty="0"/>
          </a:p>
          <a:p>
            <a:r>
              <a:rPr lang="en-US" sz="2400" dirty="0"/>
              <a:t>Government SCIF centers</a:t>
            </a:r>
          </a:p>
          <a:p>
            <a:r>
              <a:rPr lang="en-US" sz="2400" dirty="0"/>
              <a:t>SOC and Server room</a:t>
            </a:r>
          </a:p>
          <a:p>
            <a:r>
              <a:rPr lang="en-US" sz="2400" dirty="0"/>
              <a:t>Hospitals, Prisons, and Military Bases </a:t>
            </a:r>
          </a:p>
          <a:p>
            <a:r>
              <a:rPr lang="en-US" sz="2400" dirty="0"/>
              <a:t>Secure nuclear facilities</a:t>
            </a:r>
          </a:p>
          <a:p>
            <a:r>
              <a:rPr lang="en-US" sz="2400" dirty="0"/>
              <a:t>INL, PNNL, Hanford, and more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ctrTitle"/>
          </p:nvPr>
        </p:nvSpPr>
        <p:spPr>
          <a:xfrm>
            <a:off x="930730" y="277586"/>
            <a:ext cx="7168242" cy="1021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800" dirty="0"/>
              <a:t>Design Constraints</a:t>
            </a:r>
            <a:endParaRPr sz="4800" dirty="0"/>
          </a:p>
        </p:txBody>
      </p:sp>
      <p:sp>
        <p:nvSpPr>
          <p:cNvPr id="233" name="Google Shape;233;p36"/>
          <p:cNvSpPr txBox="1"/>
          <p:nvPr/>
        </p:nvSpPr>
        <p:spPr>
          <a:xfrm>
            <a:off x="244928" y="1299049"/>
            <a:ext cx="6805971" cy="3566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Design must be low-cost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  No elaborate, costly solutions  (goal for sensors: &lt;$50)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Design must use off-the-shelf parts/boards</a:t>
            </a:r>
          </a:p>
          <a:p>
            <a:pPr marL="285750" lvl="5" indent="-285750">
              <a:buFont typeface="Courier New" panose="02070309020205020404" pitchFamily="49" charset="0"/>
              <a:buChar char="o"/>
            </a:pPr>
            <a:r>
              <a:rPr lang="en-US" dirty="0"/>
              <a:t>  Raspberry Pi, etc.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en-US" dirty="0"/>
              <a:t>  Use simple sensory parts readily available online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Sensors should be able to run off battery power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en-US" dirty="0"/>
              <a:t>  Board should have low power consumption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en-US" dirty="0"/>
              <a:t>  Interrupts rather than polling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Sensor device should be small &amp; easily placed inside building</a:t>
            </a:r>
            <a:endParaRPr lang="en-NZ" sz="1800" dirty="0"/>
          </a:p>
        </p:txBody>
      </p:sp>
      <p:cxnSp>
        <p:nvCxnSpPr>
          <p:cNvPr id="235" name="Google Shape;235;p36"/>
          <p:cNvCxnSpPr/>
          <p:nvPr/>
        </p:nvCxnSpPr>
        <p:spPr>
          <a:xfrm>
            <a:off x="7050900" y="2343147"/>
            <a:ext cx="209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1DB26-E424-4119-981C-C24C4B0D5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327" y="376913"/>
            <a:ext cx="7371346" cy="946200"/>
          </a:xfrm>
        </p:spPr>
        <p:txBody>
          <a:bodyPr/>
          <a:lstStyle/>
          <a:p>
            <a:r>
              <a:rPr lang="en-US" sz="4800" dirty="0"/>
              <a:t>Product Requirements</a:t>
            </a:r>
            <a:endParaRPr lang="en-NZ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A40B3B-AC0A-41E4-8D8B-953D32078DA1}"/>
              </a:ext>
            </a:extLst>
          </p:cNvPr>
          <p:cNvSpPr txBox="1"/>
          <p:nvPr/>
        </p:nvSpPr>
        <p:spPr>
          <a:xfrm>
            <a:off x="489283" y="1427747"/>
            <a:ext cx="7178843" cy="1441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Product must utilize public-key infrastructure to authenticate itself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Product must encrypt messages that are transmitted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Event data must be sent in JSON/RDF format</a:t>
            </a:r>
          </a:p>
        </p:txBody>
      </p:sp>
    </p:spTree>
    <p:extLst>
      <p:ext uri="{BB962C8B-B14F-4D97-AF65-F5344CB8AC3E}">
        <p14:creationId xmlns:p14="http://schemas.microsoft.com/office/powerpoint/2010/main" val="3738364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>
            <a:spLocks noGrp="1"/>
          </p:cNvSpPr>
          <p:nvPr>
            <p:ph type="ctrTitle"/>
          </p:nvPr>
        </p:nvSpPr>
        <p:spPr>
          <a:xfrm>
            <a:off x="1964850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Flow Diagram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C2ABDE-E84C-4FFF-A21A-681E90AFC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46" y="474452"/>
            <a:ext cx="7886508" cy="451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67544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2879</TotalTime>
  <Words>818</Words>
  <Application>Microsoft Office PowerPoint</Application>
  <PresentationFormat>On-screen Show (16:9)</PresentationFormat>
  <Paragraphs>200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Roboto Condensed Light</vt:lpstr>
      <vt:lpstr>Fira Sans Extra Condensed Medium</vt:lpstr>
      <vt:lpstr>Courier New</vt:lpstr>
      <vt:lpstr>Roboto Condensed</vt:lpstr>
      <vt:lpstr>Arial</vt:lpstr>
      <vt:lpstr>Squada One</vt:lpstr>
      <vt:lpstr>Exo 2</vt:lpstr>
      <vt:lpstr>Calibri</vt:lpstr>
      <vt:lpstr>Tech Newsletter by Slidesgo</vt:lpstr>
      <vt:lpstr>The MAHIVE Project</vt:lpstr>
      <vt:lpstr>The Project</vt:lpstr>
      <vt:lpstr>Project Objective</vt:lpstr>
      <vt:lpstr>Value</vt:lpstr>
      <vt:lpstr>Expanded Value Proposition</vt:lpstr>
      <vt:lpstr>Customers</vt:lpstr>
      <vt:lpstr>Design Constraints</vt:lpstr>
      <vt:lpstr>Product Requirements</vt:lpstr>
      <vt:lpstr>Flow Diagram</vt:lpstr>
      <vt:lpstr>Costs and Budget </vt:lpstr>
      <vt:lpstr>Project Progress to Date</vt:lpstr>
      <vt:lpstr>Project Progress</vt:lpstr>
      <vt:lpstr>Potential Future Work</vt:lpstr>
      <vt:lpstr>THANK YOU</vt:lpstr>
      <vt:lpstr>Thank You</vt:lpstr>
      <vt:lpstr>PowerPoint Presentation</vt:lpstr>
      <vt:lpstr>Remaining Project Schedule</vt:lpstr>
      <vt:lpstr>Potential Decisions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MAHIVE Project</dc:title>
  <dc:creator>Manic</dc:creator>
  <cp:lastModifiedBy>Jared Gradin</cp:lastModifiedBy>
  <cp:revision>21</cp:revision>
  <dcterms:modified xsi:type="dcterms:W3CDTF">2020-05-01T06:40:27Z</dcterms:modified>
</cp:coreProperties>
</file>